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6280" autoAdjust="0"/>
  </p:normalViewPr>
  <p:slideViewPr>
    <p:cSldViewPr snapToGrid="0">
      <p:cViewPr varScale="1">
        <p:scale>
          <a:sx n="64" d="100"/>
          <a:sy n="64" d="100"/>
        </p:scale>
        <p:origin x="2397"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25347-BC0C-4757-A677-11B9516159B0}" type="datetimeFigureOut">
              <a:rPr lang="nl-NL" smtClean="0"/>
              <a:t>1-11-2018</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D7F84-5FB0-4D4A-9EFA-FD6AE98FCCEA}" type="slidenum">
              <a:rPr lang="nl-NL" smtClean="0"/>
              <a:t>‹#›</a:t>
            </a:fld>
            <a:endParaRPr lang="nl-NL"/>
          </a:p>
        </p:txBody>
      </p:sp>
    </p:spTree>
    <p:extLst>
      <p:ext uri="{BB962C8B-B14F-4D97-AF65-F5344CB8AC3E}">
        <p14:creationId xmlns:p14="http://schemas.microsoft.com/office/powerpoint/2010/main" val="132640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err="1">
                <a:solidFill>
                  <a:schemeClr val="tx1"/>
                </a:solidFill>
                <a:effectLst/>
                <a:latin typeface="+mn-lt"/>
                <a:ea typeface="+mn-ea"/>
                <a:cs typeface="+mn-cs"/>
              </a:rPr>
              <a:t>Glowie</a:t>
            </a:r>
            <a:r>
              <a:rPr lang="nl-NL" sz="1200" kern="1200" dirty="0">
                <a:solidFill>
                  <a:schemeClr val="tx1"/>
                </a:solidFill>
                <a:effectLst/>
                <a:latin typeface="+mn-lt"/>
                <a:ea typeface="+mn-ea"/>
                <a:cs typeface="+mn-cs"/>
              </a:rPr>
              <a:t> is een </a:t>
            </a:r>
            <a:r>
              <a:rPr lang="nl-NL" sz="1200" kern="1200" dirty="0" err="1">
                <a:solidFill>
                  <a:schemeClr val="tx1"/>
                </a:solidFill>
                <a:effectLst/>
                <a:latin typeface="+mn-lt"/>
                <a:ea typeface="+mn-ea"/>
                <a:cs typeface="+mn-cs"/>
              </a:rPr>
              <a:t>chatbot</a:t>
            </a:r>
            <a:r>
              <a:rPr lang="nl-NL" sz="1200" kern="1200" dirty="0">
                <a:solidFill>
                  <a:schemeClr val="tx1"/>
                </a:solidFill>
                <a:effectLst/>
                <a:latin typeface="+mn-lt"/>
                <a:ea typeface="+mn-ea"/>
                <a:cs typeface="+mn-cs"/>
              </a:rPr>
              <a:t> met als doel je de gelukkigste versie van jezelf te maken. Dit straalt ze ook uit naar buiten met haar 9/10 schermen! Ze gloeit helemaal als ze weet hoe je je voelt. Tijdens dit gesprek probeert ze je gelukkiger te maken, door de dialoog met je aan te gaan. Haar doel is om je gelukkiger naar buiten te laten stappen. </a:t>
            </a:r>
          </a:p>
          <a:p>
            <a:r>
              <a:rPr lang="nl-NL" sz="1200" kern="1200" dirty="0">
                <a:solidFill>
                  <a:schemeClr val="tx1"/>
                </a:solidFill>
                <a:effectLst/>
                <a:latin typeface="+mn-lt"/>
                <a:ea typeface="+mn-ea"/>
                <a:cs typeface="+mn-cs"/>
              </a:rPr>
              <a:t>De </a:t>
            </a:r>
            <a:r>
              <a:rPr lang="nl-NL" sz="1200" kern="1200" dirty="0" err="1">
                <a:solidFill>
                  <a:schemeClr val="tx1"/>
                </a:solidFill>
                <a:effectLst/>
                <a:latin typeface="+mn-lt"/>
                <a:ea typeface="+mn-ea"/>
                <a:cs typeface="+mn-cs"/>
              </a:rPr>
              <a:t>chatbot</a:t>
            </a:r>
            <a:r>
              <a:rPr lang="nl-NL" sz="1200" kern="1200" dirty="0">
                <a:solidFill>
                  <a:schemeClr val="tx1"/>
                </a:solidFill>
                <a:effectLst/>
                <a:latin typeface="+mn-lt"/>
                <a:ea typeface="+mn-ea"/>
                <a:cs typeface="+mn-cs"/>
              </a:rPr>
              <a:t> moet ervoor zorgen dat dit gesprek fijn aanvoelt. Jij als gebruiker moet kunnen begrijpen wat er gebeurt wanneer je met </a:t>
            </a:r>
            <a:r>
              <a:rPr lang="nl-NL" sz="1200" kern="1200" dirty="0" err="1">
                <a:solidFill>
                  <a:schemeClr val="tx1"/>
                </a:solidFill>
                <a:effectLst/>
                <a:latin typeface="+mn-lt"/>
                <a:ea typeface="+mn-ea"/>
                <a:cs typeface="+mn-cs"/>
              </a:rPr>
              <a:t>Glowie</a:t>
            </a:r>
            <a:r>
              <a:rPr lang="nl-NL" sz="1200" kern="1200" dirty="0">
                <a:solidFill>
                  <a:schemeClr val="tx1"/>
                </a:solidFill>
                <a:effectLst/>
                <a:latin typeface="+mn-lt"/>
                <a:ea typeface="+mn-ea"/>
                <a:cs typeface="+mn-cs"/>
              </a:rPr>
              <a:t> praat. Als ze even stil is, wil je weten waarom dit gebeurt. Je wil weten wat ze heeft verstaan, zodat je het niet hoeft te herhalen. </a:t>
            </a:r>
          </a:p>
          <a:p>
            <a:r>
              <a:rPr lang="nl-NL" sz="1200" kern="1200" dirty="0">
                <a:solidFill>
                  <a:schemeClr val="tx1"/>
                </a:solidFill>
                <a:effectLst/>
                <a:latin typeface="+mn-lt"/>
                <a:ea typeface="+mn-ea"/>
                <a:cs typeface="+mn-cs"/>
              </a:rPr>
              <a:t>Als je in de </a:t>
            </a:r>
            <a:r>
              <a:rPr lang="nl-NL" sz="1200" kern="1200" dirty="0" err="1">
                <a:solidFill>
                  <a:schemeClr val="tx1"/>
                </a:solidFill>
                <a:effectLst/>
                <a:latin typeface="+mn-lt"/>
                <a:ea typeface="+mn-ea"/>
                <a:cs typeface="+mn-cs"/>
              </a:rPr>
              <a:t>booth</a:t>
            </a:r>
            <a:r>
              <a:rPr lang="nl-NL" sz="1200" kern="1200" dirty="0">
                <a:solidFill>
                  <a:schemeClr val="tx1"/>
                </a:solidFill>
                <a:effectLst/>
                <a:latin typeface="+mn-lt"/>
                <a:ea typeface="+mn-ea"/>
                <a:cs typeface="+mn-cs"/>
              </a:rPr>
              <a:t> staat, wil je weg kunnen staren om de bot goed te kunnen verstaan, maar wil ook </a:t>
            </a:r>
            <a:r>
              <a:rPr lang="nl-NL" sz="1200" kern="1200" dirty="0" err="1">
                <a:solidFill>
                  <a:schemeClr val="tx1"/>
                </a:solidFill>
                <a:effectLst/>
                <a:latin typeface="+mn-lt"/>
                <a:ea typeface="+mn-ea"/>
                <a:cs typeface="+mn-cs"/>
              </a:rPr>
              <a:t>visual</a:t>
            </a:r>
            <a:r>
              <a:rPr lang="nl-NL" sz="1200" kern="1200" dirty="0">
                <a:solidFill>
                  <a:schemeClr val="tx1"/>
                </a:solidFill>
                <a:effectLst/>
                <a:latin typeface="+mn-lt"/>
                <a:ea typeface="+mn-ea"/>
                <a:cs typeface="+mn-cs"/>
              </a:rPr>
              <a:t> feedback krijgen, zodat je weet of ze je hoort en of ze aan het nadenken is. Dit kan het beste met soft-light, die een “warme” feeling geeft. Gebruikers zijn al vrij sceptisch over dit nieuwe verschijnsel en moeten toch een drempel over om met de bot te gaan praten.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Een persoon loopt de </a:t>
            </a:r>
            <a:r>
              <a:rPr lang="nl-NL" sz="1200" kern="1200" dirty="0" err="1">
                <a:solidFill>
                  <a:schemeClr val="tx1"/>
                </a:solidFill>
                <a:effectLst/>
                <a:latin typeface="+mn-lt"/>
                <a:ea typeface="+mn-ea"/>
                <a:cs typeface="+mn-cs"/>
              </a:rPr>
              <a:t>entrance</a:t>
            </a:r>
            <a:r>
              <a:rPr lang="nl-NL" sz="1200" kern="1200" dirty="0">
                <a:solidFill>
                  <a:schemeClr val="tx1"/>
                </a:solidFill>
                <a:effectLst/>
                <a:latin typeface="+mn-lt"/>
                <a:ea typeface="+mn-ea"/>
                <a:cs typeface="+mn-cs"/>
              </a:rPr>
              <a:t> in. Loopt door de sensor. De lampen die aan de 2 zijkanten en 1 voorkant hangen, staan aan elkaar </a:t>
            </a:r>
            <a:r>
              <a:rPr lang="nl-NL" sz="1200" kern="1200" dirty="0" err="1">
                <a:solidFill>
                  <a:schemeClr val="tx1"/>
                </a:solidFill>
                <a:effectLst/>
                <a:latin typeface="+mn-lt"/>
                <a:ea typeface="+mn-ea"/>
                <a:cs typeface="+mn-cs"/>
              </a:rPr>
              <a:t>geconnect</a:t>
            </a:r>
            <a:r>
              <a:rPr lang="nl-NL" sz="1200" kern="1200" dirty="0">
                <a:solidFill>
                  <a:schemeClr val="tx1"/>
                </a:solidFill>
                <a:effectLst/>
                <a:latin typeface="+mn-lt"/>
                <a:ea typeface="+mn-ea"/>
                <a:cs typeface="+mn-cs"/>
              </a:rPr>
              <a:t>. Er komen vanuit de zijkanten lichtpulsen die samenkomen in het midden aan de voorzijde. Dit wordt enkele keren herhaald, totdat de bezoeker op de </a:t>
            </a:r>
            <a:r>
              <a:rPr lang="nl-NL" sz="1200" kern="1200" dirty="0" err="1">
                <a:solidFill>
                  <a:schemeClr val="tx1"/>
                </a:solidFill>
                <a:effectLst/>
                <a:latin typeface="+mn-lt"/>
                <a:ea typeface="+mn-ea"/>
                <a:cs typeface="+mn-cs"/>
              </a:rPr>
              <a:t>circle</a:t>
            </a:r>
            <a:r>
              <a:rPr lang="nl-NL" sz="1200" kern="1200" dirty="0">
                <a:solidFill>
                  <a:schemeClr val="tx1"/>
                </a:solidFill>
                <a:effectLst/>
                <a:latin typeface="+mn-lt"/>
                <a:ea typeface="+mn-ea"/>
                <a:cs typeface="+mn-cs"/>
              </a:rPr>
              <a:t> staat. Wanneer hij daar op staat, blijft de stip in het midden branden, zodat hij weet dat hij daarheen moet kijken (naar de </a:t>
            </a:r>
            <a:r>
              <a:rPr lang="nl-NL" sz="1200" kern="1200" dirty="0" err="1">
                <a:solidFill>
                  <a:schemeClr val="tx1"/>
                </a:solidFill>
                <a:effectLst/>
                <a:latin typeface="+mn-lt"/>
                <a:ea typeface="+mn-ea"/>
                <a:cs typeface="+mn-cs"/>
              </a:rPr>
              <a:t>mic</a:t>
            </a:r>
            <a:r>
              <a:rPr lang="nl-NL" sz="1200" kern="1200" dirty="0">
                <a:solidFill>
                  <a:schemeClr val="tx1"/>
                </a:solidFill>
                <a:effectLst/>
                <a:latin typeface="+mn-lt"/>
                <a:ea typeface="+mn-ea"/>
                <a:cs typeface="+mn-cs"/>
              </a:rPr>
              <a:t>). Deze led-strips kunnen ook feedback geven aan de bezoeker met UX van de bot.</a:t>
            </a:r>
          </a:p>
          <a:p>
            <a:r>
              <a:rPr lang="nl-NL" sz="1200" kern="1200" dirty="0">
                <a:solidFill>
                  <a:schemeClr val="tx1"/>
                </a:solidFill>
                <a:effectLst/>
                <a:latin typeface="+mn-lt"/>
                <a:ea typeface="+mn-ea"/>
                <a:cs typeface="+mn-cs"/>
              </a:rPr>
              <a:t>Wanneer de persoon spreekt, gaan de </a:t>
            </a:r>
            <a:r>
              <a:rPr lang="nl-NL" sz="1200" kern="1200" dirty="0" err="1">
                <a:solidFill>
                  <a:schemeClr val="tx1"/>
                </a:solidFill>
                <a:effectLst/>
                <a:latin typeface="+mn-lt"/>
                <a:ea typeface="+mn-ea"/>
                <a:cs typeface="+mn-cs"/>
              </a:rPr>
              <a:t>leds</a:t>
            </a:r>
            <a:r>
              <a:rPr lang="nl-NL" sz="1200" kern="1200" dirty="0">
                <a:solidFill>
                  <a:schemeClr val="tx1"/>
                </a:solidFill>
                <a:effectLst/>
                <a:latin typeface="+mn-lt"/>
                <a:ea typeface="+mn-ea"/>
                <a:cs typeface="+mn-cs"/>
              </a:rPr>
              <a:t> (in het midden voor de persoon) op de felle stand. Wanneer de bot denkt dat hij klaar is met praten, gaat dit op een lagere intensiteit, waardoor de persoon merkt dat de bot gaat denken en calculeren. Wanneer </a:t>
            </a:r>
            <a:r>
              <a:rPr lang="nl-NL" sz="1200" kern="1200" dirty="0" err="1">
                <a:solidFill>
                  <a:schemeClr val="tx1"/>
                </a:solidFill>
                <a:effectLst/>
                <a:latin typeface="+mn-lt"/>
                <a:ea typeface="+mn-ea"/>
                <a:cs typeface="+mn-cs"/>
              </a:rPr>
              <a:t>Glowie</a:t>
            </a:r>
            <a:r>
              <a:rPr lang="nl-NL" sz="1200" kern="1200" dirty="0">
                <a:solidFill>
                  <a:schemeClr val="tx1"/>
                </a:solidFill>
                <a:effectLst/>
                <a:latin typeface="+mn-lt"/>
                <a:ea typeface="+mn-ea"/>
                <a:cs typeface="+mn-cs"/>
              </a:rPr>
              <a:t> gaat praten, gaan deze led-lichten pulseren, van zeer licht sterk licht tot hardere sterkte, waarbij het niet te fel mag zijn voor de bezoeker. Wanneer </a:t>
            </a:r>
            <a:r>
              <a:rPr lang="nl-NL" sz="1200" kern="1200" dirty="0" err="1">
                <a:solidFill>
                  <a:schemeClr val="tx1"/>
                </a:solidFill>
                <a:effectLst/>
                <a:latin typeface="+mn-lt"/>
                <a:ea typeface="+mn-ea"/>
                <a:cs typeface="+mn-cs"/>
              </a:rPr>
              <a:t>Glowie</a:t>
            </a:r>
            <a:r>
              <a:rPr lang="nl-NL" sz="1200" kern="1200" dirty="0">
                <a:solidFill>
                  <a:schemeClr val="tx1"/>
                </a:solidFill>
                <a:effectLst/>
                <a:latin typeface="+mn-lt"/>
                <a:ea typeface="+mn-ea"/>
                <a:cs typeface="+mn-cs"/>
              </a:rPr>
              <a:t> klaar is met praten gaat het rustig weer op een fellere stand.</a:t>
            </a:r>
            <a:endParaRPr lang="nl-NL" dirty="0"/>
          </a:p>
        </p:txBody>
      </p:sp>
      <p:sp>
        <p:nvSpPr>
          <p:cNvPr id="4" name="Slide Number Placeholder 3"/>
          <p:cNvSpPr>
            <a:spLocks noGrp="1"/>
          </p:cNvSpPr>
          <p:nvPr>
            <p:ph type="sldNum" sz="quarter" idx="5"/>
          </p:nvPr>
        </p:nvSpPr>
        <p:spPr/>
        <p:txBody>
          <a:bodyPr/>
          <a:lstStyle/>
          <a:p>
            <a:fld id="{A25D7F84-5FB0-4D4A-9EFA-FD6AE98FCCEA}" type="slidenum">
              <a:rPr lang="nl-NL" smtClean="0"/>
              <a:t>2</a:t>
            </a:fld>
            <a:endParaRPr lang="nl-NL"/>
          </a:p>
        </p:txBody>
      </p:sp>
    </p:spTree>
    <p:extLst>
      <p:ext uri="{BB962C8B-B14F-4D97-AF65-F5344CB8AC3E}">
        <p14:creationId xmlns:p14="http://schemas.microsoft.com/office/powerpoint/2010/main" val="394338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err="1">
                <a:solidFill>
                  <a:schemeClr val="tx1"/>
                </a:solidFill>
                <a:effectLst/>
                <a:latin typeface="+mn-lt"/>
                <a:ea typeface="+mn-ea"/>
                <a:cs typeface="+mn-cs"/>
              </a:rPr>
              <a:t>Glowie</a:t>
            </a:r>
            <a:r>
              <a:rPr lang="nl-NL" sz="1200" kern="1200" dirty="0">
                <a:solidFill>
                  <a:schemeClr val="tx1"/>
                </a:solidFill>
                <a:effectLst/>
                <a:latin typeface="+mn-lt"/>
                <a:ea typeface="+mn-ea"/>
                <a:cs typeface="+mn-cs"/>
              </a:rPr>
              <a:t> is een </a:t>
            </a:r>
            <a:r>
              <a:rPr lang="nl-NL" sz="1200" kern="1200" dirty="0" err="1">
                <a:solidFill>
                  <a:schemeClr val="tx1"/>
                </a:solidFill>
                <a:effectLst/>
                <a:latin typeface="+mn-lt"/>
                <a:ea typeface="+mn-ea"/>
                <a:cs typeface="+mn-cs"/>
              </a:rPr>
              <a:t>chatbot</a:t>
            </a:r>
            <a:r>
              <a:rPr lang="nl-NL" sz="1200" kern="1200" dirty="0">
                <a:solidFill>
                  <a:schemeClr val="tx1"/>
                </a:solidFill>
                <a:effectLst/>
                <a:latin typeface="+mn-lt"/>
                <a:ea typeface="+mn-ea"/>
                <a:cs typeface="+mn-cs"/>
              </a:rPr>
              <a:t> met als doel je de gelukkigste versie van jezelf te maken. Dit straalt ze ook uit naar buiten met haar 9/10 schermen! Ze gloeit helemaal als ze weet hoe je je voelt. Tijdens dit gesprek probeert ze je gelukkiger te maken, door de dialoog met je aan te gaan. Haar doel is om je gelukkiger naar buiten te laten stappen. </a:t>
            </a:r>
          </a:p>
          <a:p>
            <a:r>
              <a:rPr lang="nl-NL" sz="1200" kern="1200" dirty="0">
                <a:solidFill>
                  <a:schemeClr val="tx1"/>
                </a:solidFill>
                <a:effectLst/>
                <a:latin typeface="+mn-lt"/>
                <a:ea typeface="+mn-ea"/>
                <a:cs typeface="+mn-cs"/>
              </a:rPr>
              <a:t>De </a:t>
            </a:r>
            <a:r>
              <a:rPr lang="nl-NL" sz="1200" kern="1200" dirty="0" err="1">
                <a:solidFill>
                  <a:schemeClr val="tx1"/>
                </a:solidFill>
                <a:effectLst/>
                <a:latin typeface="+mn-lt"/>
                <a:ea typeface="+mn-ea"/>
                <a:cs typeface="+mn-cs"/>
              </a:rPr>
              <a:t>chatbot</a:t>
            </a:r>
            <a:r>
              <a:rPr lang="nl-NL" sz="1200" kern="1200" dirty="0">
                <a:solidFill>
                  <a:schemeClr val="tx1"/>
                </a:solidFill>
                <a:effectLst/>
                <a:latin typeface="+mn-lt"/>
                <a:ea typeface="+mn-ea"/>
                <a:cs typeface="+mn-cs"/>
              </a:rPr>
              <a:t> moet ervoor zorgen dat dit gesprek fijn aanvoelt. Jij als gebruiker moet kunnen begrijpen wat er gebeurt wanneer je met </a:t>
            </a:r>
            <a:r>
              <a:rPr lang="nl-NL" sz="1200" kern="1200" dirty="0" err="1">
                <a:solidFill>
                  <a:schemeClr val="tx1"/>
                </a:solidFill>
                <a:effectLst/>
                <a:latin typeface="+mn-lt"/>
                <a:ea typeface="+mn-ea"/>
                <a:cs typeface="+mn-cs"/>
              </a:rPr>
              <a:t>Glowie</a:t>
            </a:r>
            <a:r>
              <a:rPr lang="nl-NL" sz="1200" kern="1200" dirty="0">
                <a:solidFill>
                  <a:schemeClr val="tx1"/>
                </a:solidFill>
                <a:effectLst/>
                <a:latin typeface="+mn-lt"/>
                <a:ea typeface="+mn-ea"/>
                <a:cs typeface="+mn-cs"/>
              </a:rPr>
              <a:t> praat. Als ze even stil is, wil je weten waarom dit gebeurt. Je wil weten wat ze heeft verstaan, zodat je het niet hoeft te herhalen. </a:t>
            </a:r>
          </a:p>
          <a:p>
            <a:r>
              <a:rPr lang="nl-NL" sz="1200" kern="1200" dirty="0">
                <a:solidFill>
                  <a:schemeClr val="tx1"/>
                </a:solidFill>
                <a:effectLst/>
                <a:latin typeface="+mn-lt"/>
                <a:ea typeface="+mn-ea"/>
                <a:cs typeface="+mn-cs"/>
              </a:rPr>
              <a:t>Als je in de </a:t>
            </a:r>
            <a:r>
              <a:rPr lang="nl-NL" sz="1200" kern="1200" dirty="0" err="1">
                <a:solidFill>
                  <a:schemeClr val="tx1"/>
                </a:solidFill>
                <a:effectLst/>
                <a:latin typeface="+mn-lt"/>
                <a:ea typeface="+mn-ea"/>
                <a:cs typeface="+mn-cs"/>
              </a:rPr>
              <a:t>booth</a:t>
            </a:r>
            <a:r>
              <a:rPr lang="nl-NL" sz="1200" kern="1200" dirty="0">
                <a:solidFill>
                  <a:schemeClr val="tx1"/>
                </a:solidFill>
                <a:effectLst/>
                <a:latin typeface="+mn-lt"/>
                <a:ea typeface="+mn-ea"/>
                <a:cs typeface="+mn-cs"/>
              </a:rPr>
              <a:t> staat, wil je weg kunnen staren om de bot goed te kunnen verstaan, maar wil ook </a:t>
            </a:r>
            <a:r>
              <a:rPr lang="nl-NL" sz="1200" kern="1200" dirty="0" err="1">
                <a:solidFill>
                  <a:schemeClr val="tx1"/>
                </a:solidFill>
                <a:effectLst/>
                <a:latin typeface="+mn-lt"/>
                <a:ea typeface="+mn-ea"/>
                <a:cs typeface="+mn-cs"/>
              </a:rPr>
              <a:t>visual</a:t>
            </a:r>
            <a:r>
              <a:rPr lang="nl-NL" sz="1200" kern="1200" dirty="0">
                <a:solidFill>
                  <a:schemeClr val="tx1"/>
                </a:solidFill>
                <a:effectLst/>
                <a:latin typeface="+mn-lt"/>
                <a:ea typeface="+mn-ea"/>
                <a:cs typeface="+mn-cs"/>
              </a:rPr>
              <a:t> feedback krijgen, zodat je weet of ze je hoort en of ze aan het nadenken is. Dit kan het beste met soft-light, die een “warme” feeling geeft. Gebruikers zijn al vrij sceptisch over dit nieuwe verschijnsel en moeten toch een drempel over om met de bot te gaan praten.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Een persoon loopt de </a:t>
            </a:r>
            <a:r>
              <a:rPr lang="nl-NL" sz="1200" kern="1200" dirty="0" err="1">
                <a:solidFill>
                  <a:schemeClr val="tx1"/>
                </a:solidFill>
                <a:effectLst/>
                <a:latin typeface="+mn-lt"/>
                <a:ea typeface="+mn-ea"/>
                <a:cs typeface="+mn-cs"/>
              </a:rPr>
              <a:t>entrance</a:t>
            </a:r>
            <a:r>
              <a:rPr lang="nl-NL" sz="1200" kern="1200" dirty="0">
                <a:solidFill>
                  <a:schemeClr val="tx1"/>
                </a:solidFill>
                <a:effectLst/>
                <a:latin typeface="+mn-lt"/>
                <a:ea typeface="+mn-ea"/>
                <a:cs typeface="+mn-cs"/>
              </a:rPr>
              <a:t> in. Loopt door de sensor. De lampen die aan de 2 zijkanten en 1 voorkant hangen, staan aan elkaar </a:t>
            </a:r>
            <a:r>
              <a:rPr lang="nl-NL" sz="1200" kern="1200" dirty="0" err="1">
                <a:solidFill>
                  <a:schemeClr val="tx1"/>
                </a:solidFill>
                <a:effectLst/>
                <a:latin typeface="+mn-lt"/>
                <a:ea typeface="+mn-ea"/>
                <a:cs typeface="+mn-cs"/>
              </a:rPr>
              <a:t>geconnect</a:t>
            </a:r>
            <a:r>
              <a:rPr lang="nl-NL" sz="1200" kern="1200" dirty="0">
                <a:solidFill>
                  <a:schemeClr val="tx1"/>
                </a:solidFill>
                <a:effectLst/>
                <a:latin typeface="+mn-lt"/>
                <a:ea typeface="+mn-ea"/>
                <a:cs typeface="+mn-cs"/>
              </a:rPr>
              <a:t>. Er komen vanuit de zijkanten lichtpulsen die samenkomen in het midden aan de voorzijde. Dit wordt enkele keren herhaald, totdat de bezoeker op de </a:t>
            </a:r>
            <a:r>
              <a:rPr lang="nl-NL" sz="1200" kern="1200" dirty="0" err="1">
                <a:solidFill>
                  <a:schemeClr val="tx1"/>
                </a:solidFill>
                <a:effectLst/>
                <a:latin typeface="+mn-lt"/>
                <a:ea typeface="+mn-ea"/>
                <a:cs typeface="+mn-cs"/>
              </a:rPr>
              <a:t>circle</a:t>
            </a:r>
            <a:r>
              <a:rPr lang="nl-NL" sz="1200" kern="1200" dirty="0">
                <a:solidFill>
                  <a:schemeClr val="tx1"/>
                </a:solidFill>
                <a:effectLst/>
                <a:latin typeface="+mn-lt"/>
                <a:ea typeface="+mn-ea"/>
                <a:cs typeface="+mn-cs"/>
              </a:rPr>
              <a:t> staat. Wanneer hij daar op staat, blijft de stip in het midden branden, zodat hij weet dat hij daarheen moet kijken (naar de </a:t>
            </a:r>
            <a:r>
              <a:rPr lang="nl-NL" sz="1200" kern="1200" dirty="0" err="1">
                <a:solidFill>
                  <a:schemeClr val="tx1"/>
                </a:solidFill>
                <a:effectLst/>
                <a:latin typeface="+mn-lt"/>
                <a:ea typeface="+mn-ea"/>
                <a:cs typeface="+mn-cs"/>
              </a:rPr>
              <a:t>mic</a:t>
            </a:r>
            <a:r>
              <a:rPr lang="nl-NL" sz="1200" kern="1200" dirty="0">
                <a:solidFill>
                  <a:schemeClr val="tx1"/>
                </a:solidFill>
                <a:effectLst/>
                <a:latin typeface="+mn-lt"/>
                <a:ea typeface="+mn-ea"/>
                <a:cs typeface="+mn-cs"/>
              </a:rPr>
              <a:t>). Deze led-strips kunnen ook feedback geven aan de bezoeker met UX van de bot.</a:t>
            </a:r>
          </a:p>
          <a:p>
            <a:r>
              <a:rPr lang="nl-NL" sz="1200" kern="1200" dirty="0">
                <a:solidFill>
                  <a:schemeClr val="tx1"/>
                </a:solidFill>
                <a:effectLst/>
                <a:latin typeface="+mn-lt"/>
                <a:ea typeface="+mn-ea"/>
                <a:cs typeface="+mn-cs"/>
              </a:rPr>
              <a:t>Wanneer de persoon spreekt, gaan de </a:t>
            </a:r>
            <a:r>
              <a:rPr lang="nl-NL" sz="1200" kern="1200" dirty="0" err="1">
                <a:solidFill>
                  <a:schemeClr val="tx1"/>
                </a:solidFill>
                <a:effectLst/>
                <a:latin typeface="+mn-lt"/>
                <a:ea typeface="+mn-ea"/>
                <a:cs typeface="+mn-cs"/>
              </a:rPr>
              <a:t>leds</a:t>
            </a:r>
            <a:r>
              <a:rPr lang="nl-NL" sz="1200" kern="1200" dirty="0">
                <a:solidFill>
                  <a:schemeClr val="tx1"/>
                </a:solidFill>
                <a:effectLst/>
                <a:latin typeface="+mn-lt"/>
                <a:ea typeface="+mn-ea"/>
                <a:cs typeface="+mn-cs"/>
              </a:rPr>
              <a:t> (in het midden voor de persoon) op de felle stand. Wanneer de bot denkt dat hij klaar is met praten, gaat dit op een lagere intensiteit, waardoor de persoon merkt dat de bot gaat denken en calculeren. Wanneer </a:t>
            </a:r>
            <a:r>
              <a:rPr lang="nl-NL" sz="1200" kern="1200" dirty="0" err="1">
                <a:solidFill>
                  <a:schemeClr val="tx1"/>
                </a:solidFill>
                <a:effectLst/>
                <a:latin typeface="+mn-lt"/>
                <a:ea typeface="+mn-ea"/>
                <a:cs typeface="+mn-cs"/>
              </a:rPr>
              <a:t>Glowie</a:t>
            </a:r>
            <a:r>
              <a:rPr lang="nl-NL" sz="1200" kern="1200" dirty="0">
                <a:solidFill>
                  <a:schemeClr val="tx1"/>
                </a:solidFill>
                <a:effectLst/>
                <a:latin typeface="+mn-lt"/>
                <a:ea typeface="+mn-ea"/>
                <a:cs typeface="+mn-cs"/>
              </a:rPr>
              <a:t> gaat praten, gaan deze led-lichten pulseren, van zeer licht sterk licht tot hardere sterkte, waarbij het niet te fel mag zijn voor de bezoeker. Wanneer </a:t>
            </a:r>
            <a:r>
              <a:rPr lang="nl-NL" sz="1200" kern="1200" dirty="0" err="1">
                <a:solidFill>
                  <a:schemeClr val="tx1"/>
                </a:solidFill>
                <a:effectLst/>
                <a:latin typeface="+mn-lt"/>
                <a:ea typeface="+mn-ea"/>
                <a:cs typeface="+mn-cs"/>
              </a:rPr>
              <a:t>Glowie</a:t>
            </a:r>
            <a:r>
              <a:rPr lang="nl-NL" sz="1200" kern="1200" dirty="0">
                <a:solidFill>
                  <a:schemeClr val="tx1"/>
                </a:solidFill>
                <a:effectLst/>
                <a:latin typeface="+mn-lt"/>
                <a:ea typeface="+mn-ea"/>
                <a:cs typeface="+mn-cs"/>
              </a:rPr>
              <a:t> klaar is met praten gaat het rustig weer op een fellere stand.</a:t>
            </a:r>
            <a:endParaRPr lang="nl-NL" dirty="0"/>
          </a:p>
          <a:p>
            <a:endParaRPr lang="nl-NL" dirty="0"/>
          </a:p>
        </p:txBody>
      </p:sp>
      <p:sp>
        <p:nvSpPr>
          <p:cNvPr id="4" name="Slide Number Placeholder 3"/>
          <p:cNvSpPr>
            <a:spLocks noGrp="1"/>
          </p:cNvSpPr>
          <p:nvPr>
            <p:ph type="sldNum" sz="quarter" idx="5"/>
          </p:nvPr>
        </p:nvSpPr>
        <p:spPr/>
        <p:txBody>
          <a:bodyPr/>
          <a:lstStyle/>
          <a:p>
            <a:fld id="{A25D7F84-5FB0-4D4A-9EFA-FD6AE98FCCEA}" type="slidenum">
              <a:rPr lang="nl-NL" smtClean="0"/>
              <a:t>3</a:t>
            </a:fld>
            <a:endParaRPr lang="nl-NL"/>
          </a:p>
        </p:txBody>
      </p:sp>
    </p:spTree>
    <p:extLst>
      <p:ext uri="{BB962C8B-B14F-4D97-AF65-F5344CB8AC3E}">
        <p14:creationId xmlns:p14="http://schemas.microsoft.com/office/powerpoint/2010/main" val="4018244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F382-A95B-42B5-A4E8-6CEEA89E1C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0C6C54C2-FCB1-48F9-AC48-6EA44ABBF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8C7B61-C72E-499C-9009-8ED68CDEB2EB}"/>
              </a:ext>
            </a:extLst>
          </p:cNvPr>
          <p:cNvSpPr>
            <a:spLocks noGrp="1"/>
          </p:cNvSpPr>
          <p:nvPr>
            <p:ph type="dt" sz="half" idx="10"/>
          </p:nvPr>
        </p:nvSpPr>
        <p:spPr/>
        <p:txBody>
          <a:bodyPr/>
          <a:lstStyle/>
          <a:p>
            <a:fld id="{0C564513-9624-486F-BFB7-1A2392914749}" type="datetimeFigureOut">
              <a:rPr lang="nl-NL" smtClean="0"/>
              <a:t>1-11-2018</a:t>
            </a:fld>
            <a:endParaRPr lang="nl-NL"/>
          </a:p>
        </p:txBody>
      </p:sp>
      <p:sp>
        <p:nvSpPr>
          <p:cNvPr id="5" name="Footer Placeholder 4">
            <a:extLst>
              <a:ext uri="{FF2B5EF4-FFF2-40B4-BE49-F238E27FC236}">
                <a16:creationId xmlns:a16="http://schemas.microsoft.com/office/drawing/2014/main" id="{763A8512-9D59-4ED4-A0BE-DD23B223480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6ADA9EC-024C-4D61-859C-B3291E21F534}"/>
              </a:ext>
            </a:extLst>
          </p:cNvPr>
          <p:cNvSpPr>
            <a:spLocks noGrp="1"/>
          </p:cNvSpPr>
          <p:nvPr>
            <p:ph type="sldNum" sz="quarter" idx="12"/>
          </p:nvPr>
        </p:nvSpPr>
        <p:spPr/>
        <p:txBody>
          <a:bodyPr/>
          <a:lstStyle/>
          <a:p>
            <a:fld id="{5B8BE791-C74D-44DD-B9DB-8BBA65CBC638}" type="slidenum">
              <a:rPr lang="nl-NL" smtClean="0"/>
              <a:t>‹#›</a:t>
            </a:fld>
            <a:endParaRPr lang="nl-NL"/>
          </a:p>
        </p:txBody>
      </p:sp>
    </p:spTree>
    <p:extLst>
      <p:ext uri="{BB962C8B-B14F-4D97-AF65-F5344CB8AC3E}">
        <p14:creationId xmlns:p14="http://schemas.microsoft.com/office/powerpoint/2010/main" val="65439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68EB-0F62-4498-9E13-5DD5A19F21C2}"/>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FCB02624-E9F4-470D-86B4-BC359F7F5C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580126F-8774-4EEA-94B5-AD0EBD8ADED5}"/>
              </a:ext>
            </a:extLst>
          </p:cNvPr>
          <p:cNvSpPr>
            <a:spLocks noGrp="1"/>
          </p:cNvSpPr>
          <p:nvPr>
            <p:ph type="dt" sz="half" idx="10"/>
          </p:nvPr>
        </p:nvSpPr>
        <p:spPr/>
        <p:txBody>
          <a:bodyPr/>
          <a:lstStyle/>
          <a:p>
            <a:fld id="{0C564513-9624-486F-BFB7-1A2392914749}" type="datetimeFigureOut">
              <a:rPr lang="nl-NL" smtClean="0"/>
              <a:t>1-11-2018</a:t>
            </a:fld>
            <a:endParaRPr lang="nl-NL"/>
          </a:p>
        </p:txBody>
      </p:sp>
      <p:sp>
        <p:nvSpPr>
          <p:cNvPr id="5" name="Footer Placeholder 4">
            <a:extLst>
              <a:ext uri="{FF2B5EF4-FFF2-40B4-BE49-F238E27FC236}">
                <a16:creationId xmlns:a16="http://schemas.microsoft.com/office/drawing/2014/main" id="{AAF5584A-647C-4702-8D72-9C066919ACB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813367-3ACC-473E-9E60-6896B48C616F}"/>
              </a:ext>
            </a:extLst>
          </p:cNvPr>
          <p:cNvSpPr>
            <a:spLocks noGrp="1"/>
          </p:cNvSpPr>
          <p:nvPr>
            <p:ph type="sldNum" sz="quarter" idx="12"/>
          </p:nvPr>
        </p:nvSpPr>
        <p:spPr/>
        <p:txBody>
          <a:bodyPr/>
          <a:lstStyle/>
          <a:p>
            <a:fld id="{5B8BE791-C74D-44DD-B9DB-8BBA65CBC638}" type="slidenum">
              <a:rPr lang="nl-NL" smtClean="0"/>
              <a:t>‹#›</a:t>
            </a:fld>
            <a:endParaRPr lang="nl-NL"/>
          </a:p>
        </p:txBody>
      </p:sp>
    </p:spTree>
    <p:extLst>
      <p:ext uri="{BB962C8B-B14F-4D97-AF65-F5344CB8AC3E}">
        <p14:creationId xmlns:p14="http://schemas.microsoft.com/office/powerpoint/2010/main" val="228628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644D60-55AF-4709-8CCD-3B5C9C777F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D2706AB9-EE6B-4201-B1B2-2DD03CF0FC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CAF589C-8660-41BF-86FE-6CDF961A808E}"/>
              </a:ext>
            </a:extLst>
          </p:cNvPr>
          <p:cNvSpPr>
            <a:spLocks noGrp="1"/>
          </p:cNvSpPr>
          <p:nvPr>
            <p:ph type="dt" sz="half" idx="10"/>
          </p:nvPr>
        </p:nvSpPr>
        <p:spPr/>
        <p:txBody>
          <a:bodyPr/>
          <a:lstStyle/>
          <a:p>
            <a:fld id="{0C564513-9624-486F-BFB7-1A2392914749}" type="datetimeFigureOut">
              <a:rPr lang="nl-NL" smtClean="0"/>
              <a:t>1-11-2018</a:t>
            </a:fld>
            <a:endParaRPr lang="nl-NL"/>
          </a:p>
        </p:txBody>
      </p:sp>
      <p:sp>
        <p:nvSpPr>
          <p:cNvPr id="5" name="Footer Placeholder 4">
            <a:extLst>
              <a:ext uri="{FF2B5EF4-FFF2-40B4-BE49-F238E27FC236}">
                <a16:creationId xmlns:a16="http://schemas.microsoft.com/office/drawing/2014/main" id="{0C45335F-FB89-4306-8549-9506080E8EA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D97380D-454E-46A6-A753-1C6CFEAF5445}"/>
              </a:ext>
            </a:extLst>
          </p:cNvPr>
          <p:cNvSpPr>
            <a:spLocks noGrp="1"/>
          </p:cNvSpPr>
          <p:nvPr>
            <p:ph type="sldNum" sz="quarter" idx="12"/>
          </p:nvPr>
        </p:nvSpPr>
        <p:spPr/>
        <p:txBody>
          <a:bodyPr/>
          <a:lstStyle/>
          <a:p>
            <a:fld id="{5B8BE791-C74D-44DD-B9DB-8BBA65CBC638}" type="slidenum">
              <a:rPr lang="nl-NL" smtClean="0"/>
              <a:t>‹#›</a:t>
            </a:fld>
            <a:endParaRPr lang="nl-NL"/>
          </a:p>
        </p:txBody>
      </p:sp>
    </p:spTree>
    <p:extLst>
      <p:ext uri="{BB962C8B-B14F-4D97-AF65-F5344CB8AC3E}">
        <p14:creationId xmlns:p14="http://schemas.microsoft.com/office/powerpoint/2010/main" val="291243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413A-687D-43CC-8A70-8E6292CD7D95}"/>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89EE9CF-C0AA-4161-BE8D-6BEC511577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3EC47AF-C943-40F1-A632-4A19F2E488D7}"/>
              </a:ext>
            </a:extLst>
          </p:cNvPr>
          <p:cNvSpPr>
            <a:spLocks noGrp="1"/>
          </p:cNvSpPr>
          <p:nvPr>
            <p:ph type="dt" sz="half" idx="10"/>
          </p:nvPr>
        </p:nvSpPr>
        <p:spPr/>
        <p:txBody>
          <a:bodyPr/>
          <a:lstStyle/>
          <a:p>
            <a:fld id="{0C564513-9624-486F-BFB7-1A2392914749}" type="datetimeFigureOut">
              <a:rPr lang="nl-NL" smtClean="0"/>
              <a:t>1-11-2018</a:t>
            </a:fld>
            <a:endParaRPr lang="nl-NL"/>
          </a:p>
        </p:txBody>
      </p:sp>
      <p:sp>
        <p:nvSpPr>
          <p:cNvPr id="5" name="Footer Placeholder 4">
            <a:extLst>
              <a:ext uri="{FF2B5EF4-FFF2-40B4-BE49-F238E27FC236}">
                <a16:creationId xmlns:a16="http://schemas.microsoft.com/office/drawing/2014/main" id="{E10EBD16-381F-48F0-A27F-F320F7EDB5E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C07B282-A3B0-404D-A60C-A1ECB1C41306}"/>
              </a:ext>
            </a:extLst>
          </p:cNvPr>
          <p:cNvSpPr>
            <a:spLocks noGrp="1"/>
          </p:cNvSpPr>
          <p:nvPr>
            <p:ph type="sldNum" sz="quarter" idx="12"/>
          </p:nvPr>
        </p:nvSpPr>
        <p:spPr/>
        <p:txBody>
          <a:bodyPr/>
          <a:lstStyle/>
          <a:p>
            <a:fld id="{5B8BE791-C74D-44DD-B9DB-8BBA65CBC638}" type="slidenum">
              <a:rPr lang="nl-NL" smtClean="0"/>
              <a:t>‹#›</a:t>
            </a:fld>
            <a:endParaRPr lang="nl-NL"/>
          </a:p>
        </p:txBody>
      </p:sp>
    </p:spTree>
    <p:extLst>
      <p:ext uri="{BB962C8B-B14F-4D97-AF65-F5344CB8AC3E}">
        <p14:creationId xmlns:p14="http://schemas.microsoft.com/office/powerpoint/2010/main" val="85905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048B-A212-4D84-84BB-A29E489024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9F6F2D55-BD12-418C-8CA4-C75A1DABB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438532-1BB1-49B6-86DC-576C55E1A24A}"/>
              </a:ext>
            </a:extLst>
          </p:cNvPr>
          <p:cNvSpPr>
            <a:spLocks noGrp="1"/>
          </p:cNvSpPr>
          <p:nvPr>
            <p:ph type="dt" sz="half" idx="10"/>
          </p:nvPr>
        </p:nvSpPr>
        <p:spPr/>
        <p:txBody>
          <a:bodyPr/>
          <a:lstStyle/>
          <a:p>
            <a:fld id="{0C564513-9624-486F-BFB7-1A2392914749}" type="datetimeFigureOut">
              <a:rPr lang="nl-NL" smtClean="0"/>
              <a:t>1-11-2018</a:t>
            </a:fld>
            <a:endParaRPr lang="nl-NL"/>
          </a:p>
        </p:txBody>
      </p:sp>
      <p:sp>
        <p:nvSpPr>
          <p:cNvPr id="5" name="Footer Placeholder 4">
            <a:extLst>
              <a:ext uri="{FF2B5EF4-FFF2-40B4-BE49-F238E27FC236}">
                <a16:creationId xmlns:a16="http://schemas.microsoft.com/office/drawing/2014/main" id="{82ED7480-4E89-4748-A52C-1A3EADA4A1B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EEAE927-A3EF-49FF-A29E-DDC344828146}"/>
              </a:ext>
            </a:extLst>
          </p:cNvPr>
          <p:cNvSpPr>
            <a:spLocks noGrp="1"/>
          </p:cNvSpPr>
          <p:nvPr>
            <p:ph type="sldNum" sz="quarter" idx="12"/>
          </p:nvPr>
        </p:nvSpPr>
        <p:spPr/>
        <p:txBody>
          <a:bodyPr/>
          <a:lstStyle/>
          <a:p>
            <a:fld id="{5B8BE791-C74D-44DD-B9DB-8BBA65CBC638}" type="slidenum">
              <a:rPr lang="nl-NL" smtClean="0"/>
              <a:t>‹#›</a:t>
            </a:fld>
            <a:endParaRPr lang="nl-NL"/>
          </a:p>
        </p:txBody>
      </p:sp>
    </p:spTree>
    <p:extLst>
      <p:ext uri="{BB962C8B-B14F-4D97-AF65-F5344CB8AC3E}">
        <p14:creationId xmlns:p14="http://schemas.microsoft.com/office/powerpoint/2010/main" val="43368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1A20-CE53-4F88-BAA1-BB4736386F87}"/>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23D53DA-47F3-454B-B70E-76E8A0E532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FAEE2173-C1A9-4501-A7D4-033451A6C1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3677BFF4-4274-43A0-9B07-1E8950B2B534}"/>
              </a:ext>
            </a:extLst>
          </p:cNvPr>
          <p:cNvSpPr>
            <a:spLocks noGrp="1"/>
          </p:cNvSpPr>
          <p:nvPr>
            <p:ph type="dt" sz="half" idx="10"/>
          </p:nvPr>
        </p:nvSpPr>
        <p:spPr/>
        <p:txBody>
          <a:bodyPr/>
          <a:lstStyle/>
          <a:p>
            <a:fld id="{0C564513-9624-486F-BFB7-1A2392914749}" type="datetimeFigureOut">
              <a:rPr lang="nl-NL" smtClean="0"/>
              <a:t>1-11-2018</a:t>
            </a:fld>
            <a:endParaRPr lang="nl-NL"/>
          </a:p>
        </p:txBody>
      </p:sp>
      <p:sp>
        <p:nvSpPr>
          <p:cNvPr id="6" name="Footer Placeholder 5">
            <a:extLst>
              <a:ext uri="{FF2B5EF4-FFF2-40B4-BE49-F238E27FC236}">
                <a16:creationId xmlns:a16="http://schemas.microsoft.com/office/drawing/2014/main" id="{B0CB1C9C-CEE9-475C-B5A9-8674064AFCE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EBD7DC9-61ED-4435-AE8C-06FD11162934}"/>
              </a:ext>
            </a:extLst>
          </p:cNvPr>
          <p:cNvSpPr>
            <a:spLocks noGrp="1"/>
          </p:cNvSpPr>
          <p:nvPr>
            <p:ph type="sldNum" sz="quarter" idx="12"/>
          </p:nvPr>
        </p:nvSpPr>
        <p:spPr/>
        <p:txBody>
          <a:bodyPr/>
          <a:lstStyle/>
          <a:p>
            <a:fld id="{5B8BE791-C74D-44DD-B9DB-8BBA65CBC638}" type="slidenum">
              <a:rPr lang="nl-NL" smtClean="0"/>
              <a:t>‹#›</a:t>
            </a:fld>
            <a:endParaRPr lang="nl-NL"/>
          </a:p>
        </p:txBody>
      </p:sp>
    </p:spTree>
    <p:extLst>
      <p:ext uri="{BB962C8B-B14F-4D97-AF65-F5344CB8AC3E}">
        <p14:creationId xmlns:p14="http://schemas.microsoft.com/office/powerpoint/2010/main" val="63687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F7C0-77BA-4EB7-9D71-0C1DFFC515C3}"/>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A0EB0C8-7E84-45F6-B9CF-AACDC9036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E12431-2CCF-488A-AE1E-592C23B98A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A835DE4-DD3A-4BD8-BA86-25C208D1C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8155C0-581C-4D08-8441-A2B4547FB0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00EB87EB-7136-4DC3-894C-4CD55F6DAD69}"/>
              </a:ext>
            </a:extLst>
          </p:cNvPr>
          <p:cNvSpPr>
            <a:spLocks noGrp="1"/>
          </p:cNvSpPr>
          <p:nvPr>
            <p:ph type="dt" sz="half" idx="10"/>
          </p:nvPr>
        </p:nvSpPr>
        <p:spPr/>
        <p:txBody>
          <a:bodyPr/>
          <a:lstStyle/>
          <a:p>
            <a:fld id="{0C564513-9624-486F-BFB7-1A2392914749}" type="datetimeFigureOut">
              <a:rPr lang="nl-NL" smtClean="0"/>
              <a:t>1-11-2018</a:t>
            </a:fld>
            <a:endParaRPr lang="nl-NL"/>
          </a:p>
        </p:txBody>
      </p:sp>
      <p:sp>
        <p:nvSpPr>
          <p:cNvPr id="8" name="Footer Placeholder 7">
            <a:extLst>
              <a:ext uri="{FF2B5EF4-FFF2-40B4-BE49-F238E27FC236}">
                <a16:creationId xmlns:a16="http://schemas.microsoft.com/office/drawing/2014/main" id="{08C43F0E-506C-407A-A3F4-288B4F19DEF3}"/>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FBE0E95E-11BF-4351-ACE4-CBAD8E822A39}"/>
              </a:ext>
            </a:extLst>
          </p:cNvPr>
          <p:cNvSpPr>
            <a:spLocks noGrp="1"/>
          </p:cNvSpPr>
          <p:nvPr>
            <p:ph type="sldNum" sz="quarter" idx="12"/>
          </p:nvPr>
        </p:nvSpPr>
        <p:spPr/>
        <p:txBody>
          <a:bodyPr/>
          <a:lstStyle/>
          <a:p>
            <a:fld id="{5B8BE791-C74D-44DD-B9DB-8BBA65CBC638}" type="slidenum">
              <a:rPr lang="nl-NL" smtClean="0"/>
              <a:t>‹#›</a:t>
            </a:fld>
            <a:endParaRPr lang="nl-NL"/>
          </a:p>
        </p:txBody>
      </p:sp>
    </p:spTree>
    <p:extLst>
      <p:ext uri="{BB962C8B-B14F-4D97-AF65-F5344CB8AC3E}">
        <p14:creationId xmlns:p14="http://schemas.microsoft.com/office/powerpoint/2010/main" val="195406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0CC7-5474-4E5B-9988-D285D818641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FD666576-D793-470F-B461-70BFEA7A0653}"/>
              </a:ext>
            </a:extLst>
          </p:cNvPr>
          <p:cNvSpPr>
            <a:spLocks noGrp="1"/>
          </p:cNvSpPr>
          <p:nvPr>
            <p:ph type="dt" sz="half" idx="10"/>
          </p:nvPr>
        </p:nvSpPr>
        <p:spPr/>
        <p:txBody>
          <a:bodyPr/>
          <a:lstStyle/>
          <a:p>
            <a:fld id="{0C564513-9624-486F-BFB7-1A2392914749}" type="datetimeFigureOut">
              <a:rPr lang="nl-NL" smtClean="0"/>
              <a:t>1-11-2018</a:t>
            </a:fld>
            <a:endParaRPr lang="nl-NL"/>
          </a:p>
        </p:txBody>
      </p:sp>
      <p:sp>
        <p:nvSpPr>
          <p:cNvPr id="4" name="Footer Placeholder 3">
            <a:extLst>
              <a:ext uri="{FF2B5EF4-FFF2-40B4-BE49-F238E27FC236}">
                <a16:creationId xmlns:a16="http://schemas.microsoft.com/office/drawing/2014/main" id="{2193AA37-AE79-4E91-9440-566B0E2F0B7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360BF8AD-79A6-4999-9472-C08C4F89DC5B}"/>
              </a:ext>
            </a:extLst>
          </p:cNvPr>
          <p:cNvSpPr>
            <a:spLocks noGrp="1"/>
          </p:cNvSpPr>
          <p:nvPr>
            <p:ph type="sldNum" sz="quarter" idx="12"/>
          </p:nvPr>
        </p:nvSpPr>
        <p:spPr/>
        <p:txBody>
          <a:bodyPr/>
          <a:lstStyle/>
          <a:p>
            <a:fld id="{5B8BE791-C74D-44DD-B9DB-8BBA65CBC638}" type="slidenum">
              <a:rPr lang="nl-NL" smtClean="0"/>
              <a:t>‹#›</a:t>
            </a:fld>
            <a:endParaRPr lang="nl-NL"/>
          </a:p>
        </p:txBody>
      </p:sp>
    </p:spTree>
    <p:extLst>
      <p:ext uri="{BB962C8B-B14F-4D97-AF65-F5344CB8AC3E}">
        <p14:creationId xmlns:p14="http://schemas.microsoft.com/office/powerpoint/2010/main" val="88292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0FAE8-6AC9-4DDA-A325-BD93EA2E85B5}"/>
              </a:ext>
            </a:extLst>
          </p:cNvPr>
          <p:cNvSpPr>
            <a:spLocks noGrp="1"/>
          </p:cNvSpPr>
          <p:nvPr>
            <p:ph type="dt" sz="half" idx="10"/>
          </p:nvPr>
        </p:nvSpPr>
        <p:spPr/>
        <p:txBody>
          <a:bodyPr/>
          <a:lstStyle/>
          <a:p>
            <a:fld id="{0C564513-9624-486F-BFB7-1A2392914749}" type="datetimeFigureOut">
              <a:rPr lang="nl-NL" smtClean="0"/>
              <a:t>1-11-2018</a:t>
            </a:fld>
            <a:endParaRPr lang="nl-NL"/>
          </a:p>
        </p:txBody>
      </p:sp>
      <p:sp>
        <p:nvSpPr>
          <p:cNvPr id="3" name="Footer Placeholder 2">
            <a:extLst>
              <a:ext uri="{FF2B5EF4-FFF2-40B4-BE49-F238E27FC236}">
                <a16:creationId xmlns:a16="http://schemas.microsoft.com/office/drawing/2014/main" id="{B28281F7-7C40-42B5-99FA-510FE2D1DCA1}"/>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E2C7215C-C901-4CB3-B203-16BE7ADBB56D}"/>
              </a:ext>
            </a:extLst>
          </p:cNvPr>
          <p:cNvSpPr>
            <a:spLocks noGrp="1"/>
          </p:cNvSpPr>
          <p:nvPr>
            <p:ph type="sldNum" sz="quarter" idx="12"/>
          </p:nvPr>
        </p:nvSpPr>
        <p:spPr/>
        <p:txBody>
          <a:bodyPr/>
          <a:lstStyle/>
          <a:p>
            <a:fld id="{5B8BE791-C74D-44DD-B9DB-8BBA65CBC638}" type="slidenum">
              <a:rPr lang="nl-NL" smtClean="0"/>
              <a:t>‹#›</a:t>
            </a:fld>
            <a:endParaRPr lang="nl-NL"/>
          </a:p>
        </p:txBody>
      </p:sp>
    </p:spTree>
    <p:extLst>
      <p:ext uri="{BB962C8B-B14F-4D97-AF65-F5344CB8AC3E}">
        <p14:creationId xmlns:p14="http://schemas.microsoft.com/office/powerpoint/2010/main" val="384053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EFF0-4CF3-43FB-80D1-C0C03E33F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CE347959-7385-4441-8BCC-A8DCB97E0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CD0D1F9D-D094-4487-A0B6-BB549F030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8029C1-8069-44EA-83CA-EB2A48B381AA}"/>
              </a:ext>
            </a:extLst>
          </p:cNvPr>
          <p:cNvSpPr>
            <a:spLocks noGrp="1"/>
          </p:cNvSpPr>
          <p:nvPr>
            <p:ph type="dt" sz="half" idx="10"/>
          </p:nvPr>
        </p:nvSpPr>
        <p:spPr/>
        <p:txBody>
          <a:bodyPr/>
          <a:lstStyle/>
          <a:p>
            <a:fld id="{0C564513-9624-486F-BFB7-1A2392914749}" type="datetimeFigureOut">
              <a:rPr lang="nl-NL" smtClean="0"/>
              <a:t>1-11-2018</a:t>
            </a:fld>
            <a:endParaRPr lang="nl-NL"/>
          </a:p>
        </p:txBody>
      </p:sp>
      <p:sp>
        <p:nvSpPr>
          <p:cNvPr id="6" name="Footer Placeholder 5">
            <a:extLst>
              <a:ext uri="{FF2B5EF4-FFF2-40B4-BE49-F238E27FC236}">
                <a16:creationId xmlns:a16="http://schemas.microsoft.com/office/drawing/2014/main" id="{FB2AD3B9-D775-4520-98D6-3E67EB8DC76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265CAAD-9650-4F09-BF23-A8A30930E298}"/>
              </a:ext>
            </a:extLst>
          </p:cNvPr>
          <p:cNvSpPr>
            <a:spLocks noGrp="1"/>
          </p:cNvSpPr>
          <p:nvPr>
            <p:ph type="sldNum" sz="quarter" idx="12"/>
          </p:nvPr>
        </p:nvSpPr>
        <p:spPr/>
        <p:txBody>
          <a:bodyPr/>
          <a:lstStyle/>
          <a:p>
            <a:fld id="{5B8BE791-C74D-44DD-B9DB-8BBA65CBC638}" type="slidenum">
              <a:rPr lang="nl-NL" smtClean="0"/>
              <a:t>‹#›</a:t>
            </a:fld>
            <a:endParaRPr lang="nl-NL"/>
          </a:p>
        </p:txBody>
      </p:sp>
    </p:spTree>
    <p:extLst>
      <p:ext uri="{BB962C8B-B14F-4D97-AF65-F5344CB8AC3E}">
        <p14:creationId xmlns:p14="http://schemas.microsoft.com/office/powerpoint/2010/main" val="315079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8AFF-8C00-4F8D-B891-79814235A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A847A4FD-E23A-4619-ACE7-0F8DD228C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18C12031-880A-4D56-AC16-E2B5F61D1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5359EA-9FE5-4A83-B9F0-B6B86DAD95BB}"/>
              </a:ext>
            </a:extLst>
          </p:cNvPr>
          <p:cNvSpPr>
            <a:spLocks noGrp="1"/>
          </p:cNvSpPr>
          <p:nvPr>
            <p:ph type="dt" sz="half" idx="10"/>
          </p:nvPr>
        </p:nvSpPr>
        <p:spPr/>
        <p:txBody>
          <a:bodyPr/>
          <a:lstStyle/>
          <a:p>
            <a:fld id="{0C564513-9624-486F-BFB7-1A2392914749}" type="datetimeFigureOut">
              <a:rPr lang="nl-NL" smtClean="0"/>
              <a:t>1-11-2018</a:t>
            </a:fld>
            <a:endParaRPr lang="nl-NL"/>
          </a:p>
        </p:txBody>
      </p:sp>
      <p:sp>
        <p:nvSpPr>
          <p:cNvPr id="6" name="Footer Placeholder 5">
            <a:extLst>
              <a:ext uri="{FF2B5EF4-FFF2-40B4-BE49-F238E27FC236}">
                <a16:creationId xmlns:a16="http://schemas.microsoft.com/office/drawing/2014/main" id="{F91F95C4-DBE8-4672-ADD2-2B94E3C1557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D98B4F23-FA0A-4251-B12E-ADFF516362BA}"/>
              </a:ext>
            </a:extLst>
          </p:cNvPr>
          <p:cNvSpPr>
            <a:spLocks noGrp="1"/>
          </p:cNvSpPr>
          <p:nvPr>
            <p:ph type="sldNum" sz="quarter" idx="12"/>
          </p:nvPr>
        </p:nvSpPr>
        <p:spPr/>
        <p:txBody>
          <a:bodyPr/>
          <a:lstStyle/>
          <a:p>
            <a:fld id="{5B8BE791-C74D-44DD-B9DB-8BBA65CBC638}" type="slidenum">
              <a:rPr lang="nl-NL" smtClean="0"/>
              <a:t>‹#›</a:t>
            </a:fld>
            <a:endParaRPr lang="nl-NL"/>
          </a:p>
        </p:txBody>
      </p:sp>
    </p:spTree>
    <p:extLst>
      <p:ext uri="{BB962C8B-B14F-4D97-AF65-F5344CB8AC3E}">
        <p14:creationId xmlns:p14="http://schemas.microsoft.com/office/powerpoint/2010/main" val="261987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393D56-CAC3-4DA1-AE4B-470660927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008E712F-C45E-4A97-8919-9A15D22FCB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951BE23-4720-4AFF-BBC6-CD563E236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64513-9624-486F-BFB7-1A2392914749}" type="datetimeFigureOut">
              <a:rPr lang="nl-NL" smtClean="0"/>
              <a:t>1-11-2018</a:t>
            </a:fld>
            <a:endParaRPr lang="nl-NL"/>
          </a:p>
        </p:txBody>
      </p:sp>
      <p:sp>
        <p:nvSpPr>
          <p:cNvPr id="5" name="Footer Placeholder 4">
            <a:extLst>
              <a:ext uri="{FF2B5EF4-FFF2-40B4-BE49-F238E27FC236}">
                <a16:creationId xmlns:a16="http://schemas.microsoft.com/office/drawing/2014/main" id="{8E6F0195-FCD1-4D7F-B92D-C312A2407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1AF9BE40-75C1-4E69-B6D7-4950291D2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BE791-C74D-44DD-B9DB-8BBA65CBC638}" type="slidenum">
              <a:rPr lang="nl-NL" smtClean="0"/>
              <a:t>‹#›</a:t>
            </a:fld>
            <a:endParaRPr lang="nl-NL"/>
          </a:p>
        </p:txBody>
      </p:sp>
    </p:spTree>
    <p:extLst>
      <p:ext uri="{BB962C8B-B14F-4D97-AF65-F5344CB8AC3E}">
        <p14:creationId xmlns:p14="http://schemas.microsoft.com/office/powerpoint/2010/main" val="251535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CE6F-241A-485A-8551-22CA3C0A4EC5}"/>
              </a:ext>
            </a:extLst>
          </p:cNvPr>
          <p:cNvSpPr>
            <a:spLocks noGrp="1"/>
          </p:cNvSpPr>
          <p:nvPr>
            <p:ph type="ctrTitle"/>
          </p:nvPr>
        </p:nvSpPr>
        <p:spPr/>
        <p:txBody>
          <a:bodyPr/>
          <a:lstStyle/>
          <a:p>
            <a:r>
              <a:rPr lang="en-US" dirty="0"/>
              <a:t>Concept feeling </a:t>
            </a:r>
            <a:r>
              <a:rPr lang="en-US" dirty="0" err="1"/>
              <a:t>Glowie</a:t>
            </a:r>
            <a:endParaRPr lang="nl-NL" dirty="0"/>
          </a:p>
        </p:txBody>
      </p:sp>
      <p:sp>
        <p:nvSpPr>
          <p:cNvPr id="3" name="Subtitle 2">
            <a:extLst>
              <a:ext uri="{FF2B5EF4-FFF2-40B4-BE49-F238E27FC236}">
                <a16:creationId xmlns:a16="http://schemas.microsoft.com/office/drawing/2014/main" id="{E0BF802B-5423-4D23-AFD1-D468A5414D23}"/>
              </a:ext>
            </a:extLst>
          </p:cNvPr>
          <p:cNvSpPr>
            <a:spLocks noGrp="1"/>
          </p:cNvSpPr>
          <p:nvPr>
            <p:ph type="subTitle" idx="1"/>
          </p:nvPr>
        </p:nvSpPr>
        <p:spPr/>
        <p:txBody>
          <a:bodyPr/>
          <a:lstStyle/>
          <a:p>
            <a:r>
              <a:rPr lang="en-US" dirty="0"/>
              <a:t>By Amanda van der Vleuten</a:t>
            </a:r>
            <a:endParaRPr lang="nl-NL" dirty="0"/>
          </a:p>
        </p:txBody>
      </p:sp>
    </p:spTree>
    <p:extLst>
      <p:ext uri="{BB962C8B-B14F-4D97-AF65-F5344CB8AC3E}">
        <p14:creationId xmlns:p14="http://schemas.microsoft.com/office/powerpoint/2010/main" val="24835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7919-1A2D-4C65-83F8-A01DE8AA2914}"/>
              </a:ext>
            </a:extLst>
          </p:cNvPr>
          <p:cNvSpPr>
            <a:spLocks noGrp="1"/>
          </p:cNvSpPr>
          <p:nvPr>
            <p:ph type="title"/>
          </p:nvPr>
        </p:nvSpPr>
        <p:spPr/>
        <p:txBody>
          <a:bodyPr/>
          <a:lstStyle/>
          <a:p>
            <a:endParaRPr lang="nl-NL"/>
          </a:p>
        </p:txBody>
      </p:sp>
      <p:sp>
        <p:nvSpPr>
          <p:cNvPr id="11" name="Content Placeholder 10">
            <a:extLst>
              <a:ext uri="{FF2B5EF4-FFF2-40B4-BE49-F238E27FC236}">
                <a16:creationId xmlns:a16="http://schemas.microsoft.com/office/drawing/2014/main" id="{45902EF1-737C-480E-AA84-A5B10E564224}"/>
              </a:ext>
            </a:extLst>
          </p:cNvPr>
          <p:cNvSpPr>
            <a:spLocks noGrp="1"/>
          </p:cNvSpPr>
          <p:nvPr>
            <p:ph idx="1"/>
          </p:nvPr>
        </p:nvSpPr>
        <p:spPr/>
        <p:txBody>
          <a:bodyPr/>
          <a:lstStyle/>
          <a:p>
            <a:endParaRPr lang="nl-NL" dirty="0"/>
          </a:p>
        </p:txBody>
      </p:sp>
      <p:pic>
        <p:nvPicPr>
          <p:cNvPr id="9" name="Picture 8">
            <a:extLst>
              <a:ext uri="{FF2B5EF4-FFF2-40B4-BE49-F238E27FC236}">
                <a16:creationId xmlns:a16="http://schemas.microsoft.com/office/drawing/2014/main" id="{A60B886E-9D0C-4D0C-8306-56739C071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2151"/>
            <a:ext cx="12192000" cy="8125968"/>
          </a:xfrm>
          <a:prstGeom prst="rect">
            <a:avLst/>
          </a:prstGeom>
        </p:spPr>
      </p:pic>
    </p:spTree>
    <p:extLst>
      <p:ext uri="{BB962C8B-B14F-4D97-AF65-F5344CB8AC3E}">
        <p14:creationId xmlns:p14="http://schemas.microsoft.com/office/powerpoint/2010/main" val="150968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F012-0CE7-4819-B986-67A2DC2933BA}"/>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8866EBAF-E9DA-4FDB-8D91-10B311AB141D}"/>
              </a:ext>
            </a:extLst>
          </p:cNvPr>
          <p:cNvSpPr>
            <a:spLocks noGrp="1"/>
          </p:cNvSpPr>
          <p:nvPr>
            <p:ph idx="1"/>
          </p:nvPr>
        </p:nvSpPr>
        <p:spPr/>
        <p:txBody>
          <a:bodyPr/>
          <a:lstStyle/>
          <a:p>
            <a:endParaRPr lang="nl-NL"/>
          </a:p>
        </p:txBody>
      </p:sp>
      <p:pic>
        <p:nvPicPr>
          <p:cNvPr id="4" name="Picture 3">
            <a:extLst>
              <a:ext uri="{FF2B5EF4-FFF2-40B4-BE49-F238E27FC236}">
                <a16:creationId xmlns:a16="http://schemas.microsoft.com/office/drawing/2014/main" id="{664807D0-0655-490D-9C9C-5E9FBCF67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Tree>
    <p:extLst>
      <p:ext uri="{BB962C8B-B14F-4D97-AF65-F5344CB8AC3E}">
        <p14:creationId xmlns:p14="http://schemas.microsoft.com/office/powerpoint/2010/main" val="3285711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420</Words>
  <Application>Microsoft Office PowerPoint</Application>
  <PresentationFormat>Widescreen</PresentationFormat>
  <Paragraphs>16</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Concept feeling Glowie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feeling Glowie</dc:title>
  <dc:creator>Amanda van der Vleuten</dc:creator>
  <cp:lastModifiedBy>Amanda van der Vleuten</cp:lastModifiedBy>
  <cp:revision>2</cp:revision>
  <dcterms:created xsi:type="dcterms:W3CDTF">2018-11-01T08:55:06Z</dcterms:created>
  <dcterms:modified xsi:type="dcterms:W3CDTF">2018-11-01T08:56:18Z</dcterms:modified>
</cp:coreProperties>
</file>